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832-1BC1-4878-9AB2-772F970CB885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BB2-3854-465D-A9A1-DAE0E7AF8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832-1BC1-4878-9AB2-772F970CB885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BB2-3854-465D-A9A1-DAE0E7AF8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832-1BC1-4878-9AB2-772F970CB885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BB2-3854-465D-A9A1-DAE0E7AF8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832-1BC1-4878-9AB2-772F970CB885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BB2-3854-465D-A9A1-DAE0E7AF8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832-1BC1-4878-9AB2-772F970CB885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BB2-3854-465D-A9A1-DAE0E7AF8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832-1BC1-4878-9AB2-772F970CB885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BB2-3854-465D-A9A1-DAE0E7AF8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832-1BC1-4878-9AB2-772F970CB885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BB2-3854-465D-A9A1-DAE0E7AF8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832-1BC1-4878-9AB2-772F970CB885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BB2-3854-465D-A9A1-DAE0E7AF8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832-1BC1-4878-9AB2-772F970CB885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BB2-3854-465D-A9A1-DAE0E7AF8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832-1BC1-4878-9AB2-772F970CB885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BB2-3854-465D-A9A1-DAE0E7AF8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A832-1BC1-4878-9AB2-772F970CB885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9CBB2-3854-465D-A9A1-DAE0E7AF8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BA832-1BC1-4878-9AB2-772F970CB885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9CBB2-3854-465D-A9A1-DAE0E7AF8F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SOCIJALNI MODEL OMETENOSTI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smtClean="0"/>
              <a:t>RAZMIŠLJANJE IZ UGLA SOCIJALNOG MODELA OMETENOSTI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400" smtClean="0"/>
              <a:t>Da li je moguće da naše društvo (u dogledno vreme) postane inkluzivno društvo?</a:t>
            </a:r>
          </a:p>
          <a:p>
            <a:endParaRPr lang="sr-Latn-RS" sz="2400" smtClean="0"/>
          </a:p>
          <a:p>
            <a:r>
              <a:rPr lang="en-US" sz="2400" smtClean="0"/>
              <a:t>S</a:t>
            </a:r>
            <a:r>
              <a:rPr lang="sr-Latn-RS" sz="2400" smtClean="0"/>
              <a:t>kala procene (trenutna</a:t>
            </a:r>
            <a:r>
              <a:rPr lang="sr-Latn-RS" sz="2400" smtClean="0"/>
              <a:t>) obrazovna, kulturna...</a:t>
            </a:r>
            <a:endParaRPr lang="sr-Latn-RS" sz="2400" smtClean="0"/>
          </a:p>
          <a:p>
            <a:endParaRPr lang="sr-Latn-RS" sz="2400"/>
          </a:p>
          <a:p>
            <a:r>
              <a:rPr lang="en-US" sz="2400" smtClean="0"/>
              <a:t>K</a:t>
            </a:r>
            <a:r>
              <a:rPr lang="sr-Latn-RS" sz="2400" smtClean="0"/>
              <a:t>oji su preduslovi za suštinsku ravnopravnost osoba sa ometenošću u našem društvu?</a:t>
            </a:r>
          </a:p>
          <a:p>
            <a:endParaRPr lang="sr-Latn-RS" sz="24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SOCIJALNA INKLUZIJA (</a:t>
            </a:r>
            <a:r>
              <a:rPr lang="sr-Latn-RS" smtClean="0"/>
              <a:t>uključivanje)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sr-Latn-RS"/>
              <a:t>Inkluzija  je koncept koji se razvio u drugoj polovini </a:t>
            </a:r>
            <a:r>
              <a:rPr lang="sr-Latn-RS" smtClean="0"/>
              <a:t>20.veka </a:t>
            </a:r>
            <a:r>
              <a:rPr lang="sr-Latn-RS"/>
              <a:t>i podrazumeva da svako bez obzira koliko bio različit, treba da bude uključen i prihvaćen od strane društvene zajednice i da joj na svoj način doprinosi, ali  i da se oseća  zadovoljno i ravnopravno sa ostalim članovima društva.</a:t>
            </a:r>
          </a:p>
          <a:p>
            <a:pPr>
              <a:defRPr/>
            </a:pPr>
            <a:r>
              <a:rPr lang="sr-Latn-RS"/>
              <a:t>Ključni princip za ostvarenje inkluzije jeste da </a:t>
            </a:r>
            <a:r>
              <a:rPr lang="sr-Latn-RS" i="1"/>
              <a:t>zajednica</a:t>
            </a:r>
            <a:r>
              <a:rPr lang="sr-Latn-RS"/>
              <a:t> mora da se </a:t>
            </a:r>
            <a:r>
              <a:rPr lang="sr-Latn-RS" i="1"/>
              <a:t>menja</a:t>
            </a:r>
            <a:r>
              <a:rPr lang="sr-Latn-RS"/>
              <a:t> i prilagođava tako da može da obuhvati i podrži sve svoje članove bez obzira na različitost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Pokret za inkluziju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mtClean="0"/>
              <a:t>razvio se 70-ih i 80-ih godina 20-og veka u zapadnom društvu od strane </a:t>
            </a:r>
            <a:r>
              <a:rPr lang="sr-Latn-RS" i="1" smtClean="0"/>
              <a:t>samih osoba </a:t>
            </a:r>
            <a:r>
              <a:rPr lang="sr-Latn-RS" smtClean="0"/>
              <a:t>sa smetnjama i teškoćama koje su bile obrazovane (pravnici, profesori itd.) kao i od strane organizacija i udruženja roditelja ovakve dece. Oni su se udružili u pokret koji se bori za ljudska prava  marginalizovanih društvenih grupa i njihovo uključivanje u različite tokove društvenog života.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Inkluzivno društvo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mtClean="0"/>
              <a:t>Društvo koje ravnopravno tretira sve svoje članove nastojeći da onima koji imaju različite teškoće zbog kojih su isključeni iz mnogih oblasti društvenog života (ekskluzija), omogući,olakša, podpomogne njihovo uključivanje u društvene tokove gde god je to moguće 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</a:t>
            </a:r>
            <a:r>
              <a:rPr lang="sr-Latn-RS" smtClean="0"/>
              <a:t>redpostavke na kojima počiva inkluzija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sr-Latn-RS"/>
              <a:t>Svaki čovek (dete) je individualno i jedinstveno biće koje ima svoje specifičnosti, potencijale, talente i teškoće.</a:t>
            </a:r>
          </a:p>
          <a:p>
            <a:pPr>
              <a:defRPr/>
            </a:pPr>
            <a:r>
              <a:rPr lang="sr-Latn-RS"/>
              <a:t>Sistem treba da se podesi tako da se potencijali i talenti razviju, a teškoće prevazilaze</a:t>
            </a:r>
          </a:p>
          <a:p>
            <a:pPr>
              <a:defRPr/>
            </a:pPr>
            <a:r>
              <a:rPr lang="sr-Latn-RS"/>
              <a:t>Društvena zajednica je odgovorna prema svim svojim članovima među kojima su i oni kojima je potrebna posebna i veća društvena podrška 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INTEGRACIJA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vi-VN"/>
              <a:t>Integracija podrazumeva ubacivanje deteta (osobe) u redovnu školu ili šire društveno okruženje bez njegovog prethodnog prilagođavanja posebnim potrebama pojedinca</a:t>
            </a:r>
          </a:p>
          <a:p>
            <a:pPr>
              <a:defRPr/>
            </a:pPr>
            <a:r>
              <a:rPr lang="vi-VN"/>
              <a:t>Termin se pojavio pre termina inkluzija i negde gde je proces uključivanja bio uspešan zadržan je u smislu koji podrazumeva termin inkluzija</a:t>
            </a:r>
          </a:p>
          <a:p>
            <a:pPr>
              <a:defRPr/>
            </a:pPr>
            <a:endParaRPr lang="vi-VN"/>
          </a:p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smtClean="0"/>
              <a:t>SOCIJALIZACIJA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smtClean="0"/>
              <a:t>Proces kojim jedinka postaje deo svoje socijalne sredine.</a:t>
            </a:r>
          </a:p>
          <a:p>
            <a:r>
              <a:rPr lang="sr-Latn-RS" smtClean="0"/>
              <a:t>Kako se ovaj proces odvija?</a:t>
            </a:r>
          </a:p>
          <a:p>
            <a:r>
              <a:rPr lang="sr-Latn-RS" smtClean="0"/>
              <a:t>Koja teorija je naglašavala značaj sredine?</a:t>
            </a:r>
          </a:p>
          <a:p>
            <a:r>
              <a:rPr lang="sr-Latn-RS" smtClean="0"/>
              <a:t>Šta možemo da dobijemo od psihoanalize u razumevaju socijalizacije?</a:t>
            </a:r>
          </a:p>
          <a:p>
            <a:r>
              <a:rPr lang="sr-Latn-RS" smtClean="0"/>
              <a:t>Agensi, prenosioci socijalizacije (kako se prenose utiicaji sredine?) – porodica, škola, </a:t>
            </a:r>
            <a:r>
              <a:rPr lang="sr-Latn-RS" smtClean="0"/>
              <a:t>vršnjaci</a:t>
            </a:r>
            <a:endParaRPr lang="en-US" smtClean="0"/>
          </a:p>
          <a:p>
            <a:r>
              <a:rPr lang="en-US" smtClean="0"/>
              <a:t>Koji su agensi socijalizacije kod odraslih</a:t>
            </a:r>
            <a:r>
              <a:rPr lang="sr-Latn-RS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800" smtClean="0"/>
              <a:t>SOCIJALIZACIJA (uklapanje u društvo) DECE SA OMETENOŠĆU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RS" sz="2400" smtClean="0"/>
              <a:t>KAKVO JE DEJSTVO AGENASA SOCIJALIZACIJE</a:t>
            </a:r>
            <a:r>
              <a:rPr lang="sr-Latn-RS" sz="2400" smtClean="0"/>
              <a:t>?</a:t>
            </a:r>
            <a:endParaRPr lang="sr-Latn-RS" sz="2400"/>
          </a:p>
          <a:p>
            <a:r>
              <a:rPr lang="en-US" sz="2400" b="1" dirty="0" err="1"/>
              <a:t>Slika</a:t>
            </a:r>
            <a:r>
              <a:rPr lang="en-US" sz="2400" b="1"/>
              <a:t> o sebi </a:t>
            </a:r>
            <a:r>
              <a:rPr lang="en-US" sz="2400"/>
              <a:t>nastaje “</a:t>
            </a:r>
            <a:r>
              <a:rPr lang="en-US" sz="2400" smtClean="0"/>
              <a:t>ogledanjem”u </a:t>
            </a:r>
            <a:r>
              <a:rPr lang="en-US" sz="2400"/>
              <a:t>sredini kroz koju se pojedinac kreće. Pojedinac doživljava samog sebe </a:t>
            </a:r>
            <a:r>
              <a:rPr lang="en-US" sz="2400" smtClean="0"/>
              <a:t>onako</a:t>
            </a:r>
            <a:r>
              <a:rPr lang="sr-Latn-RS" sz="2400" smtClean="0"/>
              <a:t> </a:t>
            </a:r>
            <a:r>
              <a:rPr lang="en-US" sz="2400" smtClean="0"/>
              <a:t>kako </a:t>
            </a:r>
            <a:r>
              <a:rPr lang="en-US" sz="2400"/>
              <a:t>ga je videla sredina, od one najuže – porodice, preko škole i </a:t>
            </a:r>
            <a:r>
              <a:rPr lang="en-US" sz="2400" smtClean="0"/>
              <a:t>šireg</a:t>
            </a:r>
            <a:r>
              <a:rPr lang="sr-Latn-RS" sz="2400" smtClean="0"/>
              <a:t> </a:t>
            </a:r>
            <a:r>
              <a:rPr lang="en-US" sz="2400" smtClean="0"/>
              <a:t>društvenog </a:t>
            </a:r>
            <a:r>
              <a:rPr lang="en-US" sz="2400"/>
              <a:t>okruženja. (Dimoski, Nikolić, 2015</a:t>
            </a:r>
            <a:r>
              <a:rPr lang="en-US" sz="2400" smtClean="0"/>
              <a:t>.)</a:t>
            </a:r>
            <a:endParaRPr lang="sr-Latn-RS" sz="2400" smtClean="0"/>
          </a:p>
          <a:p>
            <a:r>
              <a:rPr lang="sr-Latn-RS" sz="2400" b="1" smtClean="0"/>
              <a:t>Otežana socijalizacija</a:t>
            </a:r>
            <a:r>
              <a:rPr lang="sr-Latn-RS" sz="2400" smtClean="0"/>
              <a:t>, odnosno “ogledanje” u sredini u kojoj nije u dovoljnoj meri prihvaćeno, detetu sa ometenošću, s jedne strane, otežava da bude ravnopravan deo </a:t>
            </a:r>
            <a:r>
              <a:rPr lang="en-US" sz="2400" smtClean="0"/>
              <a:t>d</a:t>
            </a:r>
            <a:r>
              <a:rPr lang="sr-Latn-RS" sz="2400" smtClean="0"/>
              <a:t>ruštva, a s druge, doprinosi javljanju mnogih teškoća u psihološkom funkcionisanju (</a:t>
            </a:r>
            <a:r>
              <a:rPr lang="sr-Latn-RS" sz="2400" i="1" smtClean="0"/>
              <a:t>slab self koncept, nesigurnost, socijalna anksioznosti...</a:t>
            </a:r>
            <a:r>
              <a:rPr lang="sr-Latn-RS" sz="2400" smtClean="0"/>
              <a:t>)</a:t>
            </a:r>
          </a:p>
          <a:p>
            <a:r>
              <a:rPr lang="en-US" sz="2400" smtClean="0"/>
              <a:t>L</a:t>
            </a:r>
            <a:r>
              <a:rPr lang="sr-Latn-RS" sz="2400" smtClean="0"/>
              <a:t>ični plan (“ometenost”) – socijalni plan (marginalizovana gr.)</a:t>
            </a:r>
          </a:p>
          <a:p>
            <a:pPr>
              <a:buNone/>
            </a:pPr>
            <a:endParaRPr lang="en-US" sz="2400"/>
          </a:p>
          <a:p>
            <a:endParaRPr 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N</a:t>
            </a:r>
            <a:r>
              <a:rPr lang="sr-Latn-RS" smtClean="0"/>
              <a:t>eke </a:t>
            </a:r>
            <a:r>
              <a:rPr lang="en-US" smtClean="0"/>
              <a:t>individualne </a:t>
            </a:r>
            <a:r>
              <a:rPr lang="en-US"/>
              <a:t>karakteristike osoba sa smetnjama u razvoju, </a:t>
            </a:r>
            <a:r>
              <a:rPr lang="en-US" smtClean="0"/>
              <a:t>utvrđene </a:t>
            </a:r>
            <a:r>
              <a:rPr lang="en-US"/>
              <a:t>u nizu inostranih i domaćih empirijskih istraživanja: nisko </a:t>
            </a:r>
            <a:r>
              <a:rPr lang="en-US" smtClean="0"/>
              <a:t>samopoštovanje </a:t>
            </a:r>
            <a:r>
              <a:rPr lang="en-US"/>
              <a:t>i samopouzdanje, manjak socijalnih veština i socijalna </a:t>
            </a:r>
            <a:r>
              <a:rPr lang="en-US" smtClean="0"/>
              <a:t>pasivnost</a:t>
            </a:r>
            <a:r>
              <a:rPr lang="sr-Latn-RS" smtClean="0"/>
              <a:t> (šta mislite, koje je poreklo ovih sklonosti?)</a:t>
            </a:r>
            <a:endParaRPr lang="en-US"/>
          </a:p>
          <a:p>
            <a:r>
              <a:rPr lang="en-US" smtClean="0"/>
              <a:t>Poremećaji </a:t>
            </a:r>
            <a:r>
              <a:rPr lang="en-US"/>
              <a:t>u sferi raspoloženja (Beirne-Smith at al., 2002; Dagnan &amp; </a:t>
            </a:r>
            <a:r>
              <a:rPr lang="en-US" smtClean="0"/>
              <a:t>Sandhu,</a:t>
            </a:r>
            <a:r>
              <a:rPr lang="sr-Latn-RS" smtClean="0"/>
              <a:t> </a:t>
            </a:r>
            <a:r>
              <a:rPr lang="en-US" smtClean="0"/>
              <a:t>1999</a:t>
            </a:r>
            <a:r>
              <a:rPr lang="en-US"/>
              <a:t>; </a:t>
            </a:r>
            <a:r>
              <a:rPr lang="sr-Latn-RS" smtClean="0"/>
              <a:t>Stojković i sar.</a:t>
            </a:r>
            <a:r>
              <a:rPr lang="en-US" smtClean="0"/>
              <a:t>2011</a:t>
            </a:r>
            <a:r>
              <a:rPr lang="en-US"/>
              <a:t>; Vučinić i sar., 2013)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J</a:t>
            </a:r>
            <a:r>
              <a:rPr lang="sr-Latn-RS" sz="2400" smtClean="0"/>
              <a:t>OŠ JEDAN DOMEN OTEŽANE SOCIJALIZACIJE (kod odraslih)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Nisko i </a:t>
            </a:r>
            <a:r>
              <a:rPr lang="en-US" smtClean="0"/>
              <a:t>nedovoljno</a:t>
            </a:r>
            <a:r>
              <a:rPr lang="sr-Latn-RS" smtClean="0"/>
              <a:t> </a:t>
            </a:r>
            <a:r>
              <a:rPr lang="en-US" b="1" smtClean="0"/>
              <a:t>obrazovanje</a:t>
            </a:r>
            <a:r>
              <a:rPr lang="en-US" smtClean="0"/>
              <a:t> vodi </a:t>
            </a:r>
            <a:r>
              <a:rPr lang="en-US"/>
              <a:t>težem </a:t>
            </a:r>
            <a:r>
              <a:rPr lang="en-US" b="1"/>
              <a:t>zaposlenju</a:t>
            </a:r>
            <a:r>
              <a:rPr lang="en-US"/>
              <a:t>, a ovo većem riziku od </a:t>
            </a:r>
            <a:r>
              <a:rPr lang="en-US" b="1"/>
              <a:t>siromaštva</a:t>
            </a:r>
            <a:r>
              <a:rPr lang="en-US"/>
              <a:t>, </a:t>
            </a:r>
            <a:r>
              <a:rPr lang="en-US" smtClean="0"/>
              <a:t>socijalnoj</a:t>
            </a:r>
            <a:r>
              <a:rPr lang="sr-Latn-RS" smtClean="0"/>
              <a:t> </a:t>
            </a:r>
            <a:r>
              <a:rPr lang="en-US" smtClean="0"/>
              <a:t>izolaciji </a:t>
            </a:r>
            <a:r>
              <a:rPr lang="en-US"/>
              <a:t>i </a:t>
            </a:r>
            <a:r>
              <a:rPr lang="en-US" b="1"/>
              <a:t>neemancipovanosti</a:t>
            </a:r>
            <a:r>
              <a:rPr lang="en-US"/>
              <a:t>. Pored ograničavajućih uslova prilikom </a:t>
            </a:r>
            <a:r>
              <a:rPr lang="en-US" smtClean="0"/>
              <a:t>nužnog </a:t>
            </a:r>
            <a:r>
              <a:rPr lang="en-US"/>
              <a:t>prilagođavanja sredinskim zahtevima (npr. formama obrazovanja koje su </a:t>
            </a:r>
            <a:r>
              <a:rPr lang="en-US" smtClean="0"/>
              <a:t>im</a:t>
            </a:r>
            <a:r>
              <a:rPr lang="sr-Latn-RS" smtClean="0"/>
              <a:t> </a:t>
            </a:r>
            <a:r>
              <a:rPr lang="en-US" smtClean="0"/>
              <a:t>na </a:t>
            </a:r>
            <a:r>
              <a:rPr lang="en-US"/>
              <a:t>raspolaganju), osobe sa smetnjama u razvoju moraju da se bore i sa </a:t>
            </a:r>
            <a:r>
              <a:rPr lang="en-US" smtClean="0"/>
              <a:t>nesigurnošću </a:t>
            </a:r>
            <a:r>
              <a:rPr lang="en-US"/>
              <a:t>zbog pripadanja manjinskoj i marginalizovanoj grupi i sa </a:t>
            </a:r>
            <a:r>
              <a:rPr lang="en-US" smtClean="0"/>
              <a:t>kontrolom</a:t>
            </a:r>
            <a:r>
              <a:rPr lang="sr-Latn-RS" smtClean="0"/>
              <a:t> </a:t>
            </a:r>
            <a:r>
              <a:rPr lang="en-US" smtClean="0"/>
              <a:t>koju </a:t>
            </a:r>
            <a:r>
              <a:rPr lang="en-US"/>
              <a:t>sprovode roditelji, stručnjaci i drugi (Keys et al. 1996: 20).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S</a:t>
            </a:r>
            <a:r>
              <a:rPr lang="sr-Latn-RS" sz="2800" smtClean="0"/>
              <a:t>OCIJALNI FAKTORI VRŠE UTICAJ NA TO KAKO ĆE DECA I OSOBE SA OMETENOŠĆU FUNKCIONISATI</a:t>
            </a:r>
            <a:endParaRPr lang="en-US" sz="2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400" smtClean="0"/>
              <a:t>Može se pretpostaviti da, ukoliko ovi faktori vrše negativnije dejstvo (odbačenost u porodici, predrasude vršnjaka, limitiran obrazovni sistem...) to negativnije utiče na samo funkcionisanje osobe sa ometenošću (ostvalja veće negativne efekte)</a:t>
            </a:r>
          </a:p>
          <a:p>
            <a:r>
              <a:rPr lang="en-US" sz="2400" smtClean="0"/>
              <a:t>N</a:t>
            </a:r>
            <a:r>
              <a:rPr lang="sr-Latn-RS" sz="2400" smtClean="0"/>
              <a:t>a ovoj pretpostavci (činjenicama) počiva socijalni model ometenosti</a:t>
            </a:r>
            <a:endParaRPr lang="sr-Latn-R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Diskutujući upravo </a:t>
            </a:r>
            <a:r>
              <a:rPr lang="en-US" b="1"/>
              <a:t>limitiranost</a:t>
            </a:r>
            <a:r>
              <a:rPr lang="en-US"/>
              <a:t> izazvanu </a:t>
            </a:r>
            <a:r>
              <a:rPr lang="en-US" b="1"/>
              <a:t>društvenim preprekama </a:t>
            </a:r>
            <a:r>
              <a:rPr lang="en-US"/>
              <a:t>pred kojima se nalazi ova grupa ljudi, autori bliski socijalnom modelu ometenosti, identifikovali su je kao fundamentalnu.</a:t>
            </a:r>
          </a:p>
          <a:p>
            <a:r>
              <a:rPr lang="en-US"/>
              <a:t>Ovi autori (npr. </a:t>
            </a:r>
            <a:r>
              <a:rPr lang="en-US" b="1" i="1"/>
              <a:t>Oliver, </a:t>
            </a:r>
            <a:r>
              <a:rPr lang="en-US"/>
              <a:t>1996; Lutz &amp; Bowers, 2003; Barnes &amp; Mercer, 2003; </a:t>
            </a:r>
            <a:r>
              <a:rPr lang="en-US" smtClean="0"/>
              <a:t>Tregaskis,2004</a:t>
            </a:r>
            <a:r>
              <a:rPr lang="en-US"/>
              <a:t>) smatraju da društvo </a:t>
            </a:r>
            <a:r>
              <a:rPr lang="en-US" b="1"/>
              <a:t>indukuje</a:t>
            </a:r>
            <a:r>
              <a:rPr lang="en-US"/>
              <a:t> ometenost tako što daje manja </a:t>
            </a:r>
            <a:r>
              <a:rPr lang="en-US" smtClean="0"/>
              <a:t>prava</a:t>
            </a:r>
            <a:r>
              <a:rPr lang="sr-Latn-RS" smtClean="0"/>
              <a:t> </a:t>
            </a:r>
            <a:r>
              <a:rPr lang="en-US" smtClean="0"/>
              <a:t>osobama </a:t>
            </a:r>
            <a:r>
              <a:rPr lang="en-US"/>
              <a:t>sa smetnjama u razvoju na ostvarenje, što je suprotno stanovištu da </a:t>
            </a:r>
            <a:r>
              <a:rPr lang="en-US" smtClean="0"/>
              <a:t>je</a:t>
            </a:r>
            <a:r>
              <a:rPr lang="sr-Latn-RS" smtClean="0"/>
              <a:t> </a:t>
            </a:r>
            <a:r>
              <a:rPr lang="en-US" smtClean="0"/>
              <a:t>ometenost </a:t>
            </a:r>
            <a:r>
              <a:rPr lang="en-US"/>
              <a:t>posledica npr. telesnih ili </a:t>
            </a:r>
            <a:r>
              <a:rPr lang="en-US" smtClean="0"/>
              <a:t>mentalnih </a:t>
            </a:r>
            <a:r>
              <a:rPr lang="en-US"/>
              <a:t>oštećenja</a:t>
            </a:r>
            <a:r>
              <a:rPr lang="en-US" smtClean="0"/>
              <a:t>.</a:t>
            </a:r>
            <a:endParaRPr lang="sr-Latn-RS" smtClean="0"/>
          </a:p>
          <a:p>
            <a:r>
              <a:rPr lang="en-US" smtClean="0"/>
              <a:t>I</a:t>
            </a:r>
            <a:r>
              <a:rPr lang="sr-Latn-RS" smtClean="0"/>
              <a:t>storijska perspektiva</a:t>
            </a:r>
            <a:r>
              <a:rPr lang="en-US" smtClean="0"/>
              <a:t> 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sz="2400" smtClean="0"/>
          </a:p>
          <a:p>
            <a:r>
              <a:rPr lang="en-US" sz="2400" smtClean="0"/>
              <a:t>Socijalni model</a:t>
            </a:r>
            <a:r>
              <a:rPr lang="sr-Latn-RS" sz="2400" smtClean="0"/>
              <a:t> </a:t>
            </a:r>
            <a:r>
              <a:rPr lang="en-US" sz="2400" smtClean="0"/>
              <a:t>ometenosti </a:t>
            </a:r>
            <a:r>
              <a:rPr lang="en-US" sz="2400"/>
              <a:t>stavlja poentu na nejednaku raspodelu materijalnih dobara, </a:t>
            </a:r>
            <a:r>
              <a:rPr lang="en-US" sz="2400" smtClean="0"/>
              <a:t>nejednaku </a:t>
            </a:r>
            <a:r>
              <a:rPr lang="en-US" sz="2400"/>
              <a:t>raspodelu moći i </a:t>
            </a:r>
            <a:r>
              <a:rPr lang="en-US" sz="2400" smtClean="0"/>
              <a:t>limitiranje</a:t>
            </a:r>
            <a:r>
              <a:rPr lang="sr-Latn-RS" sz="2400" smtClean="0"/>
              <a:t> </a:t>
            </a:r>
            <a:r>
              <a:rPr lang="en-US" sz="2400" smtClean="0"/>
              <a:t>mogućnosti </a:t>
            </a:r>
            <a:r>
              <a:rPr lang="en-US" sz="2400"/>
              <a:t>osoba sa smetnjama u razvoju </a:t>
            </a:r>
            <a:r>
              <a:rPr lang="en-US" sz="2400" smtClean="0"/>
              <a:t>za</a:t>
            </a:r>
            <a:r>
              <a:rPr lang="sr-Latn-RS" sz="2400" smtClean="0"/>
              <a:t> </a:t>
            </a:r>
            <a:r>
              <a:rPr lang="en-US" sz="2400" smtClean="0"/>
              <a:t>učestvovanje </a:t>
            </a:r>
            <a:r>
              <a:rPr lang="en-US" sz="2400"/>
              <a:t>u sakodnevnom životu </a:t>
            </a:r>
            <a:r>
              <a:rPr lang="en-US" sz="2400" smtClean="0"/>
              <a:t>na </a:t>
            </a:r>
            <a:r>
              <a:rPr lang="sr-Latn-RS" sz="2400" smtClean="0"/>
              <a:t> </a:t>
            </a:r>
            <a:r>
              <a:rPr lang="en-US" sz="2400" smtClean="0"/>
              <a:t>ravnopravan </a:t>
            </a:r>
            <a:r>
              <a:rPr lang="en-US" sz="2400"/>
              <a:t>način sa </a:t>
            </a:r>
            <a:r>
              <a:rPr lang="en-US" sz="2400" smtClean="0"/>
              <a:t>osobama </a:t>
            </a:r>
            <a:r>
              <a:rPr lang="en-US" sz="2400"/>
              <a:t>bez </a:t>
            </a:r>
            <a:r>
              <a:rPr lang="en-US" sz="2400" smtClean="0"/>
              <a:t>ometenosti </a:t>
            </a:r>
            <a:r>
              <a:rPr lang="en-US" sz="2400"/>
              <a:t>(Barnes &amp; Mercer, 2003: 56</a:t>
            </a:r>
            <a:r>
              <a:rPr lang="en-US" sz="2400" smtClean="0"/>
              <a:t>).</a:t>
            </a:r>
            <a:endParaRPr lang="sr-Latn-RS" sz="2400" smtClean="0"/>
          </a:p>
          <a:p>
            <a:endParaRPr lang="sr-Latn-RS" sz="2400" smtClean="0"/>
          </a:p>
          <a:p>
            <a:r>
              <a:rPr lang="en-US" sz="2400"/>
              <a:t>Ometenost je socijalno </a:t>
            </a:r>
            <a:r>
              <a:rPr lang="en-US" sz="2400" smtClean="0"/>
              <a:t>definisana</a:t>
            </a:r>
            <a:r>
              <a:rPr lang="sr-Latn-RS" sz="2400" smtClean="0"/>
              <a:t> </a:t>
            </a:r>
            <a:r>
              <a:rPr lang="en-US" sz="2400" smtClean="0"/>
              <a:t>i </a:t>
            </a:r>
            <a:r>
              <a:rPr lang="en-US" sz="2400"/>
              <a:t>tretira se kao socijalno proizveden problem (Radoman, 2003: 23). </a:t>
            </a:r>
            <a:endParaRPr lang="sr-Latn-RS" sz="2400" smtClean="0"/>
          </a:p>
          <a:p>
            <a:endParaRPr lang="sr-Latn-RS" sz="2400" smtClean="0"/>
          </a:p>
          <a:p>
            <a:r>
              <a:rPr lang="en-US" sz="2400" smtClean="0"/>
              <a:t>Neki autori</a:t>
            </a:r>
            <a:r>
              <a:rPr lang="sr-Latn-RS" sz="2400" smtClean="0"/>
              <a:t> </a:t>
            </a:r>
            <a:r>
              <a:rPr lang="en-US" sz="2400" smtClean="0"/>
              <a:t>(Tomas</a:t>
            </a:r>
            <a:r>
              <a:rPr lang="en-US" sz="2400"/>
              <a:t>, 2002: 76) čak smatraju da se radi o određenoj vrsti društvene </a:t>
            </a:r>
            <a:r>
              <a:rPr lang="en-US" sz="2400" b="1" smtClean="0"/>
              <a:t>represije</a:t>
            </a:r>
            <a:r>
              <a:rPr lang="sr-Latn-RS" sz="2400" smtClean="0"/>
              <a:t> </a:t>
            </a:r>
            <a:r>
              <a:rPr lang="en-US" sz="2400" smtClean="0"/>
              <a:t>i </a:t>
            </a:r>
            <a:r>
              <a:rPr lang="en-US" sz="2400"/>
              <a:t>nasilja koje se vrši nad ovim osobama kao manjinskom grupom. </a:t>
            </a:r>
            <a:r>
              <a:rPr lang="sr-Latn-RS" sz="2400" smtClean="0"/>
              <a:t>(</a:t>
            </a:r>
            <a:r>
              <a:rPr lang="sr-Latn-RS" sz="2400" smtClean="0"/>
              <a:t>eugenika)</a:t>
            </a:r>
            <a:endParaRPr 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/>
              <a:t> </a:t>
            </a:r>
            <a:r>
              <a:rPr lang="sr-Latn-RS" sz="5500" smtClean="0"/>
              <a:t>     </a:t>
            </a:r>
          </a:p>
          <a:p>
            <a:pPr>
              <a:buNone/>
            </a:pPr>
            <a:endParaRPr lang="sr-Latn-RS" sz="5500"/>
          </a:p>
          <a:p>
            <a:pPr>
              <a:buNone/>
            </a:pPr>
            <a:r>
              <a:rPr lang="sr-Latn-RS" sz="5500" smtClean="0"/>
              <a:t> </a:t>
            </a:r>
            <a:r>
              <a:rPr lang="en-US" sz="5500" smtClean="0"/>
              <a:t>Irving </a:t>
            </a:r>
            <a:r>
              <a:rPr lang="en-US" sz="5500"/>
              <a:t>Zola, 1989</a:t>
            </a:r>
            <a:r>
              <a:rPr lang="en-US" sz="5500" smtClean="0"/>
              <a:t>.</a:t>
            </a:r>
            <a:endParaRPr lang="en-US" sz="5500"/>
          </a:p>
          <a:p>
            <a:pPr lvl="0"/>
            <a:r>
              <a:rPr lang="en-US" sz="5500"/>
              <a:t>Zajedno sa mnogim drugim autorima iznosi činjenicu da je oštećenje (impairment) deo ljudske situacije i da tokom životnog ciklusa sve individue ponekad iskuse </a:t>
            </a:r>
            <a:r>
              <a:rPr lang="en-US" sz="5500" smtClean="0"/>
              <a:t>ograničenja</a:t>
            </a:r>
            <a:r>
              <a:rPr lang="sr-Latn-RS" sz="5500" smtClean="0"/>
              <a:t> (primeri)</a:t>
            </a:r>
            <a:r>
              <a:rPr lang="en-US" sz="5500" smtClean="0"/>
              <a:t>, </a:t>
            </a:r>
            <a:r>
              <a:rPr lang="en-US" sz="5500"/>
              <a:t>povrede, prolaznu ili trajnu bolest ili oštećenje </a:t>
            </a:r>
            <a:endParaRPr lang="sr-Latn-RS" sz="5500" smtClean="0"/>
          </a:p>
          <a:p>
            <a:pPr lvl="0"/>
            <a:endParaRPr lang="en-US" sz="5500"/>
          </a:p>
          <a:p>
            <a:pPr lvl="0"/>
            <a:r>
              <a:rPr lang="en-US" sz="5500"/>
              <a:t>Oštećenje ne može biti kriterijum zbog koga ćemo nekog nazvati ometenim. Ometena osoba postoji samo kada uz oštećenje postoji uverenost ili verovanje osobe da ga </a:t>
            </a:r>
            <a:r>
              <a:rPr lang="en-US" sz="5500" smtClean="0"/>
              <a:t>ima</a:t>
            </a:r>
            <a:endParaRPr lang="sr-Latn-RS" sz="5500" smtClean="0"/>
          </a:p>
          <a:p>
            <a:pPr lvl="0"/>
            <a:endParaRPr lang="sr-Latn-RS" sz="5500" smtClean="0"/>
          </a:p>
          <a:p>
            <a:pPr lvl="0"/>
            <a:endParaRPr lang="sr-Latn-RS" sz="5500"/>
          </a:p>
          <a:p>
            <a:pPr lvl="0"/>
            <a:endParaRPr lang="sr-Latn-RS" sz="5500" smtClean="0"/>
          </a:p>
          <a:p>
            <a:pPr lvl="0"/>
            <a:endParaRPr lang="sr-Latn-RS" sz="5500"/>
          </a:p>
          <a:p>
            <a:pPr lvl="0"/>
            <a:endParaRPr lang="sr-Latn-RS" sz="5500" smtClean="0"/>
          </a:p>
          <a:p>
            <a:pPr lvl="0"/>
            <a:r>
              <a:rPr lang="sr-Latn-RS" sz="5500" smtClean="0"/>
              <a:t>Šta je u ovome radikalno i revolucionarno?  Iznesite svoj stav (za i protiv, u malim grupama)</a:t>
            </a:r>
          </a:p>
          <a:p>
            <a:pPr lvl="0">
              <a:buNone/>
            </a:pPr>
            <a:endParaRPr lang="sr-Latn-RS" sz="5500" smtClean="0"/>
          </a:p>
          <a:p>
            <a:pPr lvl="0"/>
            <a:endParaRPr lang="sr-Latn-RS" sz="5500"/>
          </a:p>
          <a:p>
            <a:pPr>
              <a:buNone/>
            </a:pPr>
            <a:r>
              <a:rPr lang="en-US" sz="4400"/>
              <a:t> </a:t>
            </a:r>
          </a:p>
          <a:p>
            <a:pPr>
              <a:buNone/>
            </a:pPr>
            <a:r>
              <a:rPr lang="en-US"/>
              <a:t> 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930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SOCIJALNI MODEL OMETENOSTI</vt:lpstr>
      <vt:lpstr>SOCIJALIZACIJA</vt:lpstr>
      <vt:lpstr>SOCIJALIZACIJA (uklapanje u društvo) DECE SA OMETENOŠĆU</vt:lpstr>
      <vt:lpstr>Slide 4</vt:lpstr>
      <vt:lpstr>JOŠ JEDAN DOMEN OTEŽANE SOCIJALIZACIJE (kod odraslih)</vt:lpstr>
      <vt:lpstr>SOCIJALNI FAKTORI VRŠE UTICAJ NA TO KAKO ĆE DECA I OSOBE SA OMETENOŠĆU FUNKCIONISATI</vt:lpstr>
      <vt:lpstr>Slide 7</vt:lpstr>
      <vt:lpstr>Slide 8</vt:lpstr>
      <vt:lpstr>Slide 9</vt:lpstr>
      <vt:lpstr>RAZMIŠLJANJE IZ UGLA SOCIJALNOG MODELA OMETENOSTI</vt:lpstr>
      <vt:lpstr>SOCIJALNA INKLUZIJA (uključivanje)</vt:lpstr>
      <vt:lpstr>Pokret za inkluziju</vt:lpstr>
      <vt:lpstr>Inkluzivno društvo</vt:lpstr>
      <vt:lpstr>Predpostavke na kojima počiva inkluzija</vt:lpstr>
      <vt:lpstr>INTEGRACIJA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SOCIJALNI MODEL OMETENOSTI</dc:title>
  <dc:creator>Fasper</dc:creator>
  <cp:lastModifiedBy>Fasper</cp:lastModifiedBy>
  <cp:revision>28</cp:revision>
  <dcterms:created xsi:type="dcterms:W3CDTF">2016-09-20T11:46:10Z</dcterms:created>
  <dcterms:modified xsi:type="dcterms:W3CDTF">2016-11-09T07:43:16Z</dcterms:modified>
</cp:coreProperties>
</file>